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iU9G2HcVaqtIEefVZ+gNdHN4x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a1beece94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aa1beece94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dccdd2d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adccdd2d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dccdd2d0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adccdd2d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e8cb476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8e8cb476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cd25ac3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7cd25ac3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cd25ac3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7cd25ac3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1beece9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aa1beece9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1beece9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aa1beece9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a1beece9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aa1beece9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1beece9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aa1beece9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1beece94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aa1beece94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cppreference.com/w/cpp/error/exception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2933950" y="1333225"/>
            <a:ext cx="56208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Clase 7: Fundamentos de la POO.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4050" y="4025788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By CanarianPlay</a:t>
            </a:r>
            <a:endParaRPr/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313" y="3633838"/>
            <a:ext cx="1172325" cy="1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1beece94_2_56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   Tratamiento de errores</a:t>
            </a:r>
            <a:endParaRPr/>
          </a:p>
        </p:txBody>
      </p:sp>
      <p:sp>
        <p:nvSpPr>
          <p:cNvPr id="211" name="Google Shape;211;g2aa1beece94_2_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¿Qué es ?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Manejo de situaciones imprevistas.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¿Por qué es importante?</a:t>
            </a:r>
            <a:endParaRPr sz="1500">
              <a:solidFill>
                <a:srgbClr val="FFFF00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Robustez.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Legibilidad del código.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Experiencia de usuario.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Facilidad a la hora de encontrar errores.</a:t>
            </a:r>
            <a:endParaRPr sz="1500"/>
          </a:p>
        </p:txBody>
      </p:sp>
      <p:pic>
        <p:nvPicPr>
          <p:cNvPr id="212" name="Google Shape;212;g2aa1beece94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75" y="1444728"/>
            <a:ext cx="1341538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aa1beece94_2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64043">
            <a:off x="4009359" y="2006512"/>
            <a:ext cx="1487483" cy="148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dccdd2d05_0_3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 Tratamiento de errores</a:t>
            </a:r>
            <a:endParaRPr/>
          </a:p>
        </p:txBody>
      </p:sp>
      <p:sp>
        <p:nvSpPr>
          <p:cNvPr id="219" name="Google Shape;219;g2adccdd2d05_0_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0" name="Google Shape;220;g2adccdd2d0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21" y="1567550"/>
            <a:ext cx="4539425" cy="2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dccdd2d05_0_1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 Tratamiento de errores</a:t>
            </a:r>
            <a:endParaRPr/>
          </a:p>
        </p:txBody>
      </p:sp>
      <p:sp>
        <p:nvSpPr>
          <p:cNvPr id="226" name="Google Shape;226;g2adccdd2d05_0_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Bloque try-catch: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	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7" name="Google Shape;227;g2adccdd2d0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125" y="2094588"/>
            <a:ext cx="55816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e8cb47625_0_5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 Tratamiento de errores</a:t>
            </a:r>
            <a:endParaRPr/>
          </a:p>
        </p:txBody>
      </p:sp>
      <p:sp>
        <p:nvSpPr>
          <p:cNvPr id="233" name="Google Shape;233;g28e8cb47625_0_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Excepciones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Ayudan a traer los problemas a la superficie y así poder </a:t>
            </a:r>
            <a:r>
              <a:rPr lang="es" sz="1500"/>
              <a:t>manejarlos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Excepciones estándar (</a:t>
            </a:r>
            <a:r>
              <a:rPr lang="es" sz="1300">
                <a:solidFill>
                  <a:srgbClr val="00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https://en.cppreference.com/w/cpp/error/exception</a:t>
            </a:r>
            <a:r>
              <a:rPr lang="es" sz="1500"/>
              <a:t>)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34" name="Google Shape;234;g28e8cb4762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50" y="2876448"/>
            <a:ext cx="4741650" cy="10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8e8cb47625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800" y="4198996"/>
            <a:ext cx="2139600" cy="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1319700" y="15823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                                                               ¡¡¡Gracias por vuestra atención!!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"/>
              <a:t>                  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875" y="1922068"/>
            <a:ext cx="1006725" cy="8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25" y="2777875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1976000" y="21388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https://www.twitch.tv/canarianplay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2072200" y="31083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CanarianPlay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425" y="2538996"/>
            <a:ext cx="1238232" cy="1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5602350" y="3137900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https://www.tiktok.com/@canarianplay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750" y="762175"/>
            <a:ext cx="892500" cy="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¿Qué aprenderemos?</a:t>
            </a:r>
            <a:endParaRPr/>
          </a:p>
        </p:txBody>
      </p:sp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Polimorfismo y Encapsulamiento de un objeto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¿Qué son?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Casos de uso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Diferencia entre null y vacío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El valor null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Vacío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Resumen de las </a:t>
            </a:r>
            <a:r>
              <a:rPr lang="es" sz="1500"/>
              <a:t>diferencias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Tratamiento de errores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¿Qué es?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Try-catch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Excepciones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Casos de uso</a:t>
            </a:r>
            <a:endParaRPr sz="1500"/>
          </a:p>
        </p:txBody>
      </p:sp>
      <p:pic>
        <p:nvPicPr>
          <p:cNvPr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075" y="2631275"/>
            <a:ext cx="1939000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cd25ac34b_0_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Polimorfismo</a:t>
            </a:r>
            <a:r>
              <a:rPr lang="es"/>
              <a:t> y encapsulamiento de datos</a:t>
            </a:r>
            <a:endParaRPr/>
          </a:p>
        </p:txBody>
      </p:sp>
      <p:sp>
        <p:nvSpPr>
          <p:cNvPr id="149" name="Google Shape;149;g27cd25ac34b_0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2000">
                <a:solidFill>
                  <a:srgbClr val="FFFF00"/>
                </a:solidFill>
              </a:rPr>
              <a:t>Polimorfismo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Poli</a:t>
            </a:r>
            <a:r>
              <a:rPr lang="es" sz="1500"/>
              <a:t>- significa “</a:t>
            </a:r>
            <a:r>
              <a:rPr lang="es" sz="1500">
                <a:solidFill>
                  <a:srgbClr val="FFFF00"/>
                </a:solidFill>
              </a:rPr>
              <a:t>muchos</a:t>
            </a:r>
            <a:r>
              <a:rPr lang="es" sz="1500"/>
              <a:t>”, y </a:t>
            </a:r>
            <a:r>
              <a:rPr lang="es" sz="1500">
                <a:solidFill>
                  <a:srgbClr val="FFFF00"/>
                </a:solidFill>
              </a:rPr>
              <a:t>morfismo</a:t>
            </a:r>
            <a:r>
              <a:rPr lang="es" sz="1500"/>
              <a:t>- significa “</a:t>
            </a:r>
            <a:r>
              <a:rPr lang="es" sz="1500">
                <a:solidFill>
                  <a:srgbClr val="FFFF00"/>
                </a:solidFill>
              </a:rPr>
              <a:t>formas</a:t>
            </a:r>
            <a:r>
              <a:rPr lang="es" sz="1500"/>
              <a:t>”, </a:t>
            </a:r>
            <a:r>
              <a:rPr lang="es" sz="1500"/>
              <a:t>capacidad</a:t>
            </a:r>
            <a:r>
              <a:rPr lang="es" sz="1500"/>
              <a:t> de algo </a:t>
            </a:r>
            <a:r>
              <a:rPr lang="es" sz="1500"/>
              <a:t>para</a:t>
            </a:r>
            <a:r>
              <a:rPr lang="es" sz="1500"/>
              <a:t> tomar muchas formas.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Propiedad para enviar mensajes “</a:t>
            </a:r>
            <a:r>
              <a:rPr lang="es" sz="1500">
                <a:solidFill>
                  <a:srgbClr val="FFFF00"/>
                </a:solidFill>
              </a:rPr>
              <a:t>sintácticamente</a:t>
            </a:r>
            <a:r>
              <a:rPr lang="es" sz="1500"/>
              <a:t>” iguales a </a:t>
            </a:r>
            <a:r>
              <a:rPr lang="es" sz="1500">
                <a:solidFill>
                  <a:srgbClr val="FFFF00"/>
                </a:solidFill>
              </a:rPr>
              <a:t>objetos </a:t>
            </a:r>
            <a:r>
              <a:rPr lang="es" sz="1500"/>
              <a:t>de tipos </a:t>
            </a:r>
            <a:r>
              <a:rPr lang="es" sz="1500">
                <a:solidFill>
                  <a:srgbClr val="FFFF00"/>
                </a:solidFill>
              </a:rPr>
              <a:t>distintos</a:t>
            </a:r>
            <a:r>
              <a:rPr lang="es" sz="1500"/>
              <a:t>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Requisito: los objetos deben ser capaces de responder al mensaje que se les </a:t>
            </a:r>
            <a:r>
              <a:rPr lang="es" sz="1500"/>
              <a:t>envía</a:t>
            </a:r>
            <a:r>
              <a:rPr lang="es" sz="1500"/>
              <a:t>.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Herencia y polimorfismo están relacionados.</a:t>
            </a:r>
            <a:endParaRPr sz="1500"/>
          </a:p>
        </p:txBody>
      </p:sp>
      <p:pic>
        <p:nvPicPr>
          <p:cNvPr id="150" name="Google Shape;150;g27cd25ac34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525" y="4133746"/>
            <a:ext cx="2170950" cy="5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cd25ac34b_0_7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Polimorfismo y encapsulamiento de datos</a:t>
            </a:r>
            <a:endParaRPr/>
          </a:p>
        </p:txBody>
      </p:sp>
      <p:sp>
        <p:nvSpPr>
          <p:cNvPr id="156" name="Google Shape;156;g27cd25ac34b_0_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2000">
                <a:solidFill>
                  <a:srgbClr val="FFFF00"/>
                </a:solidFill>
              </a:rPr>
              <a:t>Polimorfismo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00"/>
                </a:solidFill>
              </a:rPr>
              <a:t>				</a:t>
            </a:r>
            <a:endParaRPr sz="1500"/>
          </a:p>
        </p:txBody>
      </p:sp>
      <p:pic>
        <p:nvPicPr>
          <p:cNvPr id="157" name="Google Shape;157;g27cd25ac34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00" y="3046351"/>
            <a:ext cx="1649175" cy="1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7cd25ac34b_0_7"/>
          <p:cNvSpPr/>
          <p:nvPr/>
        </p:nvSpPr>
        <p:spPr>
          <a:xfrm>
            <a:off x="2078150" y="3224650"/>
            <a:ext cx="2493900" cy="989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Polimorfismo dinámico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(pol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dinámico + herencia = programación genérica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g27cd25ac34b_0_7"/>
          <p:cNvSpPr/>
          <p:nvPr/>
        </p:nvSpPr>
        <p:spPr>
          <a:xfrm>
            <a:off x="5701850" y="3224650"/>
            <a:ext cx="2191200" cy="772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Polimorfismo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estáticos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g27cd25ac34b_0_7"/>
          <p:cNvCxnSpPr>
            <a:stCxn id="156" idx="0"/>
            <a:endCxn id="159" idx="0"/>
          </p:cNvCxnSpPr>
          <p:nvPr/>
        </p:nvCxnSpPr>
        <p:spPr>
          <a:xfrm>
            <a:off x="4816950" y="1567550"/>
            <a:ext cx="1980600" cy="165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g27cd25ac34b_0_7"/>
          <p:cNvCxnSpPr>
            <a:stCxn id="156" idx="0"/>
            <a:endCxn id="158" idx="0"/>
          </p:cNvCxnSpPr>
          <p:nvPr/>
        </p:nvCxnSpPr>
        <p:spPr>
          <a:xfrm flipH="1">
            <a:off x="3325050" y="1567550"/>
            <a:ext cx="1491900" cy="165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1beece94_2_15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Polimorfismo y encapsulamiento de datos</a:t>
            </a:r>
            <a:endParaRPr/>
          </a:p>
        </p:txBody>
      </p:sp>
      <p:sp>
        <p:nvSpPr>
          <p:cNvPr id="167" name="Google Shape;167;g2aa1beece94_2_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2000">
                <a:solidFill>
                  <a:srgbClr val="FFFF00"/>
                </a:solidFill>
              </a:rPr>
              <a:t>Polimorfismo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s" sz="1500">
                <a:solidFill>
                  <a:srgbClr val="FFFFFF"/>
                </a:solidFill>
              </a:rPr>
              <a:t>Caso de uso: (aplicando la herencia de clases)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00"/>
                </a:solidFill>
              </a:rPr>
              <a:t>				</a:t>
            </a:r>
            <a:endParaRPr sz="1500"/>
          </a:p>
        </p:txBody>
      </p:sp>
      <p:pic>
        <p:nvPicPr>
          <p:cNvPr id="168" name="Google Shape;168;g2aa1beece94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50" y="2409722"/>
            <a:ext cx="3615024" cy="15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aa1beece94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44" y="3199019"/>
            <a:ext cx="2506185" cy="15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aa1beece94_2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269" y="1779169"/>
            <a:ext cx="2395009" cy="15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a1beece94_2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668" y="3364325"/>
            <a:ext cx="2338097" cy="15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a1beece94_2_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Polimorfismo y encapsulamiento de datos</a:t>
            </a:r>
            <a:endParaRPr/>
          </a:p>
        </p:txBody>
      </p:sp>
      <p:sp>
        <p:nvSpPr>
          <p:cNvPr id="177" name="Google Shape;177;g2aa1beece94_2_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2000">
                <a:solidFill>
                  <a:srgbClr val="FFFF00"/>
                </a:solidFill>
              </a:rPr>
              <a:t>Encapsulamiento de datos:</a:t>
            </a:r>
            <a:endParaRPr sz="20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Agrupación de datos con los métodos para operar con ellos.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Se trata de la ocultación de la implementación del ob</a:t>
            </a:r>
            <a:r>
              <a:rPr lang="es" sz="1500"/>
              <a:t>jeto.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3200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Ejemplos:</a:t>
            </a:r>
            <a:endParaRPr sz="1500">
              <a:solidFill>
                <a:srgbClr val="FFFF00"/>
              </a:solidFill>
            </a:endParaRPr>
          </a:p>
          <a:p>
            <a:pPr indent="-5250" lvl="1" marL="31500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getters y setters</a:t>
            </a:r>
            <a:endParaRPr sz="1500"/>
          </a:p>
          <a:p>
            <a:pPr indent="-5250" lvl="1" marL="31500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clases</a:t>
            </a:r>
            <a:endParaRPr sz="1500"/>
          </a:p>
          <a:p>
            <a:pPr indent="-5250" lvl="1" marL="31500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Modificadores de acceso</a:t>
            </a:r>
            <a:endParaRPr sz="1500"/>
          </a:p>
        </p:txBody>
      </p:sp>
      <p:pic>
        <p:nvPicPr>
          <p:cNvPr id="178" name="Google Shape;178;g2aa1beece9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063" y="2767788"/>
            <a:ext cx="21431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a1beece94_2_25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s"/>
              <a:t>Polimorfismo y encapsulamiento de datos</a:t>
            </a:r>
            <a:endParaRPr/>
          </a:p>
        </p:txBody>
      </p:sp>
      <p:sp>
        <p:nvSpPr>
          <p:cNvPr id="184" name="Google Shape;184;g2aa1beece94_2_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2000">
                <a:solidFill>
                  <a:srgbClr val="FFFF00"/>
                </a:solidFill>
              </a:rPr>
              <a:t>Encapsulamiento de datos:</a:t>
            </a:r>
            <a:endParaRPr sz="2000">
              <a:solidFill>
                <a:srgbClr val="FF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Caso de uso </a:t>
            </a:r>
            <a:endParaRPr sz="1500"/>
          </a:p>
        </p:txBody>
      </p:sp>
      <p:pic>
        <p:nvPicPr>
          <p:cNvPr id="185" name="Google Shape;185;g2aa1beece94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44" y="2375844"/>
            <a:ext cx="2018150" cy="21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aa1beece94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400" y="3163200"/>
            <a:ext cx="2867875" cy="1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aa1beece94_2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313" y="2118525"/>
            <a:ext cx="43148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a1beece94_2_34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 Diferencia entre NULL y vacío</a:t>
            </a:r>
            <a:endParaRPr/>
          </a:p>
        </p:txBody>
      </p:sp>
      <p:sp>
        <p:nvSpPr>
          <p:cNvPr id="193" name="Google Shape;193;g2aa1beece94_2_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NULL:</a:t>
            </a:r>
            <a:endParaRPr sz="1500">
              <a:solidFill>
                <a:srgbClr val="FFFF00"/>
              </a:solidFill>
            </a:endParaRPr>
          </a:p>
          <a:p>
            <a:pPr indent="-371475" lvl="1" marL="719999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Ausencia de objeto</a:t>
            </a:r>
            <a:endParaRPr sz="1500"/>
          </a:p>
          <a:p>
            <a:pPr indent="-365249" lvl="1" marL="719999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Sintaxis: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00"/>
                </a:solidFill>
              </a:rPr>
              <a:t>		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194" name="Google Shape;194;g2aa1beece94_2_34"/>
          <p:cNvSpPr/>
          <p:nvPr/>
        </p:nvSpPr>
        <p:spPr>
          <a:xfrm>
            <a:off x="1697575" y="3464375"/>
            <a:ext cx="2145000" cy="749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Normal: string a = null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g2aa1beece94_2_34"/>
          <p:cNvSpPr/>
          <p:nvPr/>
        </p:nvSpPr>
        <p:spPr>
          <a:xfrm>
            <a:off x="4756175" y="3464375"/>
            <a:ext cx="2145000" cy="749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 Puntero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: int * ptr = nullptr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g2aa1beece94_2_34"/>
          <p:cNvCxnSpPr>
            <a:endCxn id="195" idx="0"/>
          </p:cNvCxnSpPr>
          <p:nvPr/>
        </p:nvCxnSpPr>
        <p:spPr>
          <a:xfrm>
            <a:off x="4280975" y="2691575"/>
            <a:ext cx="1547700" cy="77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aa1beece94_2_34"/>
          <p:cNvCxnSpPr>
            <a:endCxn id="194" idx="0"/>
          </p:cNvCxnSpPr>
          <p:nvPr/>
        </p:nvCxnSpPr>
        <p:spPr>
          <a:xfrm flipH="1">
            <a:off x="2770075" y="2691575"/>
            <a:ext cx="1522200" cy="77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a1beece94_2_46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 Diferencia entre NULL y vacío</a:t>
            </a:r>
            <a:endParaRPr/>
          </a:p>
        </p:txBody>
      </p:sp>
      <p:sp>
        <p:nvSpPr>
          <p:cNvPr id="203" name="Google Shape;203;g2aa1beece94_2_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solidFill>
                  <a:srgbClr val="FFFF00"/>
                </a:solidFill>
              </a:rPr>
              <a:t>Vacío</a:t>
            </a:r>
            <a:r>
              <a:rPr lang="es" sz="1500">
                <a:solidFill>
                  <a:srgbClr val="FFFF00"/>
                </a:solidFill>
              </a:rPr>
              <a:t>:</a:t>
            </a:r>
            <a:endParaRPr sz="1500">
              <a:solidFill>
                <a:srgbClr val="FFFF00"/>
              </a:solidFill>
            </a:endParaRPr>
          </a:p>
          <a:p>
            <a:pPr indent="-371475" lvl="1" marL="719999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Falta de contenido</a:t>
            </a:r>
            <a:endParaRPr sz="1500"/>
          </a:p>
          <a:p>
            <a:pPr indent="-365249" lvl="1" marL="719999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solidFill>
                  <a:srgbClr val="FFFF00"/>
                </a:solidFill>
              </a:rPr>
              <a:t>Sintaxis: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00"/>
                </a:solidFill>
              </a:rPr>
              <a:t>		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204" name="Google Shape;204;g2aa1beece94_2_46"/>
          <p:cNvSpPr/>
          <p:nvPr/>
        </p:nvSpPr>
        <p:spPr>
          <a:xfrm>
            <a:off x="3012275" y="2253475"/>
            <a:ext cx="2145000" cy="749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string a = “”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g2aa1beece94_2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600" y="3003175"/>
            <a:ext cx="1556725" cy="15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